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1" r:id="rId4"/>
  </p:sldMasterIdLst>
  <p:notesMasterIdLst>
    <p:notesMasterId r:id="rId11"/>
  </p:notesMasterIdLst>
  <p:handoutMasterIdLst>
    <p:handoutMasterId r:id="rId12"/>
  </p:handoutMasterIdLst>
  <p:sldIdLst>
    <p:sldId id="256" r:id="rId5"/>
    <p:sldId id="271" r:id="rId6"/>
    <p:sldId id="259" r:id="rId7"/>
    <p:sldId id="257" r:id="rId8"/>
    <p:sldId id="261" r:id="rId9"/>
    <p:sldId id="260" r:id="rId10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4D4D4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Medium Style 2 –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Medium Style 2 –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–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–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–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5BE263C-DBD7-4A20-BB59-AAB30ACAA65A}" styleName="Medium Style 3 –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4C1A8A3-306A-4EB7-A6B1-4F7E0EB9C5D6}" styleName="Medium Style 3 –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–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DCAF9ED-07DC-4A11-8D7F-57B35C25682E}" styleName="Medium Style 1 –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6327" autoAdjust="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8048" y="361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Umera Imtinan" userId="0087644c-4fa5-4909-80ea-443d92758741" providerId="ADAL" clId="{11B8E3B6-41FD-42AF-BC84-FA1D7C00A62E}"/>
    <pc:docChg chg="custSel modSld">
      <pc:chgData name="Umera Imtinan" userId="0087644c-4fa5-4909-80ea-443d92758741" providerId="ADAL" clId="{11B8E3B6-41FD-42AF-BC84-FA1D7C00A62E}" dt="2023-10-04T03:56:35.118" v="192" actId="14100"/>
      <pc:docMkLst>
        <pc:docMk/>
      </pc:docMkLst>
      <pc:sldChg chg="modSp mod">
        <pc:chgData name="Umera Imtinan" userId="0087644c-4fa5-4909-80ea-443d92758741" providerId="ADAL" clId="{11B8E3B6-41FD-42AF-BC84-FA1D7C00A62E}" dt="2023-10-04T03:54:30.592" v="61" actId="20577"/>
        <pc:sldMkLst>
          <pc:docMk/>
          <pc:sldMk cId="1662703117" sldId="256"/>
        </pc:sldMkLst>
        <pc:spChg chg="mod">
          <ac:chgData name="Umera Imtinan" userId="0087644c-4fa5-4909-80ea-443d92758741" providerId="ADAL" clId="{11B8E3B6-41FD-42AF-BC84-FA1D7C00A62E}" dt="2023-10-04T03:54:14.718" v="28" actId="20577"/>
          <ac:spMkLst>
            <pc:docMk/>
            <pc:sldMk cId="1662703117" sldId="256"/>
            <ac:spMk id="5" creationId="{5BA57BAB-7EAA-D48E-2CDB-B9D38F124396}"/>
          </ac:spMkLst>
        </pc:spChg>
        <pc:spChg chg="mod">
          <ac:chgData name="Umera Imtinan" userId="0087644c-4fa5-4909-80ea-443d92758741" providerId="ADAL" clId="{11B8E3B6-41FD-42AF-BC84-FA1D7C00A62E}" dt="2023-10-04T03:54:30.592" v="61" actId="20577"/>
          <ac:spMkLst>
            <pc:docMk/>
            <pc:sldMk cId="1662703117" sldId="256"/>
            <ac:spMk id="6" creationId="{48DDCC05-D35B-A848-45DB-C779D67904BE}"/>
          </ac:spMkLst>
        </pc:spChg>
      </pc:sldChg>
      <pc:sldChg chg="modSp mod">
        <pc:chgData name="Umera Imtinan" userId="0087644c-4fa5-4909-80ea-443d92758741" providerId="ADAL" clId="{11B8E3B6-41FD-42AF-BC84-FA1D7C00A62E}" dt="2023-10-04T03:56:35.118" v="192" actId="14100"/>
        <pc:sldMkLst>
          <pc:docMk/>
          <pc:sldMk cId="3676857086" sldId="257"/>
        </pc:sldMkLst>
        <pc:spChg chg="mod">
          <ac:chgData name="Umera Imtinan" userId="0087644c-4fa5-4909-80ea-443d92758741" providerId="ADAL" clId="{11B8E3B6-41FD-42AF-BC84-FA1D7C00A62E}" dt="2023-10-04T03:56:35.118" v="192" actId="14100"/>
          <ac:spMkLst>
            <pc:docMk/>
            <pc:sldMk cId="3676857086" sldId="257"/>
            <ac:spMk id="2" creationId="{E0F55BE4-7CEE-4360-951C-045082378AE2}"/>
          </ac:spMkLst>
        </pc:spChg>
        <pc:spChg chg="mod">
          <ac:chgData name="Umera Imtinan" userId="0087644c-4fa5-4909-80ea-443d92758741" providerId="ADAL" clId="{11B8E3B6-41FD-42AF-BC84-FA1D7C00A62E}" dt="2023-10-04T03:55:33.683" v="113" actId="20577"/>
          <ac:spMkLst>
            <pc:docMk/>
            <pc:sldMk cId="3676857086" sldId="257"/>
            <ac:spMk id="5" creationId="{4FE97F37-4AB6-61F8-EA88-42BD7CACB3AC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8449498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jpg>
</file>

<file path=ppt/media/image3.png>
</file>

<file path=ppt/media/image4.png>
</file>

<file path=ppt/media/image5.png>
</file>

<file path=ppt/media/image6.jp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1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136668-6857-41D1-917C-C91F2B9BDFA3}" type="datetime4">
              <a:rPr lang="en-AU" smtClean="0"/>
              <a:t>4 October 2023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82ABE8-A107-4F42-8B0F-CF779649CC3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9013707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South Street</a:t>
            </a:r>
          </a:p>
          <a:p>
            <a:endParaRPr lang="en-AU" dirty="0"/>
          </a:p>
          <a:p>
            <a:r>
              <a:rPr lang="en-AU" dirty="0"/>
              <a:t>We acknowledge that Murdoch University is situated on the lands of the </a:t>
            </a:r>
            <a:r>
              <a:rPr lang="en-AU" dirty="0" err="1"/>
              <a:t>Whadjuk</a:t>
            </a:r>
            <a:r>
              <a:rPr lang="en-AU" dirty="0"/>
              <a:t> and </a:t>
            </a:r>
            <a:r>
              <a:rPr lang="en-AU" dirty="0" err="1"/>
              <a:t>Binjareb</a:t>
            </a:r>
            <a:r>
              <a:rPr lang="en-AU" dirty="0"/>
              <a:t> Noongar people.</a:t>
            </a:r>
          </a:p>
          <a:p>
            <a:endParaRPr lang="en-AU" dirty="0"/>
          </a:p>
          <a:p>
            <a:r>
              <a:rPr lang="en-AU" dirty="0"/>
              <a:t>We pay our respect to their enduring and dynamic culture and the leadership of Noongar elders past and present.</a:t>
            </a:r>
          </a:p>
          <a:p>
            <a:endParaRPr lang="en-AU" dirty="0"/>
          </a:p>
          <a:p>
            <a:r>
              <a:rPr lang="en-AU" dirty="0"/>
              <a:t>The </a:t>
            </a:r>
            <a:r>
              <a:rPr lang="en-AU" dirty="0" err="1"/>
              <a:t>boodjar</a:t>
            </a:r>
            <a:r>
              <a:rPr lang="en-AU" dirty="0"/>
              <a:t> (country) on which Murdoch University is located has for thousands of years, been a place of learning. We at Murdoch University are proud to continue this long tradition.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2ABE8-A107-4F42-8B0F-CF779649CC34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340805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0A8D6-DD04-4121-AB52-7892764DF5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808163"/>
            <a:ext cx="11129963" cy="1705058"/>
          </a:xfrm>
        </p:spPr>
        <p:txBody>
          <a:bodyPr lIns="152400" anchor="b">
            <a:normAutofit/>
          </a:bodyPr>
          <a:lstStyle>
            <a:lvl1pPr algn="l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9A873E-9927-496B-A60D-0D7706CD8D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3731043"/>
            <a:ext cx="11129962" cy="1255741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30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89C250-C316-42F3-80D9-22493FC570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2000" y="5232618"/>
            <a:ext cx="22859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19CFD8D-4294-499E-818A-AD557040F3FB}" type="datetime4">
              <a:rPr lang="en-AU" smtClean="0"/>
              <a:pPr/>
              <a:t>4 October 2023</a:t>
            </a:fld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720712-C9C0-4A20-9A25-43FC95FA72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5238300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pic>
        <p:nvPicPr>
          <p:cNvPr id="7" name="Picture 6" descr="A black and white logo&#10;&#10;Description automatically generated with medium confidence">
            <a:extLst>
              <a:ext uri="{FF2B5EF4-FFF2-40B4-BE49-F238E27FC236}">
                <a16:creationId xmlns:a16="http://schemas.microsoft.com/office/drawing/2014/main" id="{097E96B5-566D-1B21-7759-E0D1207723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2966" y="5860624"/>
            <a:ext cx="724326" cy="724326"/>
          </a:xfrm>
          <a:prstGeom prst="rect">
            <a:avLst/>
          </a:prstGeom>
        </p:spPr>
      </p:pic>
      <p:pic>
        <p:nvPicPr>
          <p:cNvPr id="16" name="Picture 15" descr="A black background with white text&#10;&#10;Description automatically generated with low confidence">
            <a:extLst>
              <a:ext uri="{FF2B5EF4-FFF2-40B4-BE49-F238E27FC236}">
                <a16:creationId xmlns:a16="http://schemas.microsoft.com/office/drawing/2014/main" id="{8304BAB4-7D7F-5182-0097-8F845F7EFE6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5860624"/>
            <a:ext cx="2025074" cy="714237"/>
          </a:xfrm>
          <a:prstGeom prst="rect">
            <a:avLst/>
          </a:prstGeom>
        </p:spPr>
      </p:pic>
      <p:pic>
        <p:nvPicPr>
          <p:cNvPr id="18" name="Picture 17" descr="A picture containing text, clipart, tableware&#10;&#10;Description automatically generated">
            <a:extLst>
              <a:ext uri="{FF2B5EF4-FFF2-40B4-BE49-F238E27FC236}">
                <a16:creationId xmlns:a16="http://schemas.microsoft.com/office/drawing/2014/main" id="{AAC792EF-6919-E5B2-9532-DF72B5B17A4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7073" y="825837"/>
            <a:ext cx="3408591" cy="724710"/>
          </a:xfrm>
          <a:prstGeom prst="rect">
            <a:avLst/>
          </a:prstGeom>
        </p:spPr>
      </p:pic>
      <p:pic>
        <p:nvPicPr>
          <p:cNvPr id="6" name="Picture 5" descr="A black and white logo&#10;&#10;Description automatically generated with medium confidence">
            <a:extLst>
              <a:ext uri="{FF2B5EF4-FFF2-40B4-BE49-F238E27FC236}">
                <a16:creationId xmlns:a16="http://schemas.microsoft.com/office/drawing/2014/main" id="{D26690FE-1B05-D2E9-7ABB-19B5217A8B0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2966" y="5860624"/>
            <a:ext cx="724326" cy="724326"/>
          </a:xfrm>
          <a:prstGeom prst="rect">
            <a:avLst/>
          </a:prstGeom>
        </p:spPr>
      </p:pic>
      <p:pic>
        <p:nvPicPr>
          <p:cNvPr id="8" name="Picture 7" descr="A black background with white text&#10;&#10;Description automatically generated with low confidence">
            <a:extLst>
              <a:ext uri="{FF2B5EF4-FFF2-40B4-BE49-F238E27FC236}">
                <a16:creationId xmlns:a16="http://schemas.microsoft.com/office/drawing/2014/main" id="{283EFE40-F9B0-E39D-A31E-960CF5A432B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5860624"/>
            <a:ext cx="2025074" cy="714237"/>
          </a:xfrm>
          <a:prstGeom prst="rect">
            <a:avLst/>
          </a:prstGeom>
        </p:spPr>
      </p:pic>
      <p:pic>
        <p:nvPicPr>
          <p:cNvPr id="9" name="Picture 8" descr="A picture containing text, clipart, tableware&#10;&#10;Description automatically generated">
            <a:extLst>
              <a:ext uri="{FF2B5EF4-FFF2-40B4-BE49-F238E27FC236}">
                <a16:creationId xmlns:a16="http://schemas.microsoft.com/office/drawing/2014/main" id="{01D19A17-6A60-6CC9-DCE8-6E1074D5B520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7073" y="825837"/>
            <a:ext cx="3408591" cy="724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6730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9458F-3DE8-452D-85E2-D4B5B3546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304800"/>
            <a:ext cx="9444681" cy="1323975"/>
          </a:xfrm>
        </p:spPr>
        <p:txBody>
          <a:bodyPr anchor="ctr" anchorCtr="0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749D39-7624-452E-A987-4579B56C39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104640" y="2743198"/>
            <a:ext cx="7782560" cy="3422651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F62CB4-06B5-4BD8-BD50-FB7796778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E00689-A294-4558-B542-FB0D7E01B742}" type="datetime4">
              <a:rPr lang="en-AU" smtClean="0"/>
              <a:t>4 October 2023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29B85F-31A6-4835-8ACF-56FD7C15E0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0E41CE-2CBE-44EF-A8C2-02BF30701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57C9D-7BD1-4F56-A474-DCEEE9B081CA}" type="slidenum">
              <a:rPr lang="en-AU" smtClean="0"/>
              <a:t>‹#›</a:t>
            </a:fld>
            <a:endParaRPr lang="en-AU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074FB687-E016-4BD6-B95E-445C42407170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104639" y="1808163"/>
            <a:ext cx="7782561" cy="850624"/>
          </a:xfrm>
        </p:spPr>
        <p:txBody>
          <a:bodyPr anchor="ctr" anchorCtr="0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Speaker name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BA0BE0E-100F-40A2-A599-C1701B096906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0" y="1808163"/>
            <a:ext cx="3932237" cy="5049837"/>
          </a:xfrm>
          <a:solidFill>
            <a:schemeClr val="bg2"/>
          </a:solidFill>
        </p:spPr>
        <p:txBody>
          <a:bodyPr anchor="ctr" anchorCtr="0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AU"/>
              <a:t>Speaker Image</a:t>
            </a:r>
          </a:p>
        </p:txBody>
      </p:sp>
    </p:spTree>
    <p:extLst>
      <p:ext uri="{BB962C8B-B14F-4D97-AF65-F5344CB8AC3E}">
        <p14:creationId xmlns:p14="http://schemas.microsoft.com/office/powerpoint/2010/main" val="39119199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4A8A9-60D8-47E3-9098-2A64F8352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296863"/>
            <a:ext cx="9358184" cy="13684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2095BF6-A1AD-41AA-9828-C879FF417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vert="horz" lIns="91440" tIns="45720" rIns="91440" bIns="45720" rtlCol="0" anchor="b" anchorCtr="0">
            <a:normAutofit/>
          </a:bodyPr>
          <a:lstStyle>
            <a:lvl1pPr>
              <a:defRPr lang="en-AU" smtClean="0"/>
            </a:lvl1pPr>
          </a:lstStyle>
          <a:p>
            <a:fld id="{5D2BEFBC-ADBC-4103-95A0-200A345074D8}" type="datetime4">
              <a:rPr lang="en-AU" smtClean="0"/>
              <a:pPr/>
              <a:t>4 October 2023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CFC7FC0-1686-4957-B49F-35A544F33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94D4B37-23DA-416B-AB62-E687651C7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b" anchorCtr="0">
            <a:normAutofit/>
          </a:bodyPr>
          <a:lstStyle>
            <a:lvl1pPr algn="r">
              <a:defRPr lang="en-AU" smtClean="0"/>
            </a:lvl1pPr>
          </a:lstStyle>
          <a:p>
            <a:fld id="{99D57C9D-7BD1-4F56-A474-DCEEE9B081CA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71D10708-98D8-43B4-96BF-5009DA8ED3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04799" y="3613192"/>
            <a:ext cx="3733801" cy="2556042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B1CC5447-E180-4840-BEEC-8EFECDBBA684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04797" y="2752408"/>
            <a:ext cx="3733801" cy="850624"/>
          </a:xfrm>
        </p:spPr>
        <p:txBody>
          <a:bodyPr anchor="ctr" anchorCtr="0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Speaker name</a:t>
            </a:r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D228D352-B6A2-4342-A1C0-7CB24CEFC8D8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304797" y="1675448"/>
            <a:ext cx="1066800" cy="1066800"/>
          </a:xfrm>
          <a:solidFill>
            <a:schemeClr val="bg2"/>
          </a:solidFill>
        </p:spPr>
        <p:txBody>
          <a:bodyPr anchor="ctr" anchorCtr="0">
            <a:no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AU"/>
              <a:t>Speaker Image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11AB91DA-C455-4B38-9EBE-4A3B5C116943}"/>
              </a:ext>
            </a:extLst>
          </p:cNvPr>
          <p:cNvSpPr>
            <a:spLocks noGrp="1"/>
          </p:cNvSpPr>
          <p:nvPr>
            <p:ph type="body" sz="half" idx="13"/>
          </p:nvPr>
        </p:nvSpPr>
        <p:spPr>
          <a:xfrm>
            <a:off x="4229099" y="3609808"/>
            <a:ext cx="3733801" cy="2556042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25162DDB-5D7A-4EAD-9BFE-140A53F18B5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229099" y="2752408"/>
            <a:ext cx="3733801" cy="850624"/>
          </a:xfrm>
        </p:spPr>
        <p:txBody>
          <a:bodyPr anchor="ctr" anchorCtr="0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Speaker name</a:t>
            </a:r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66FF05D9-F6FE-4539-A991-9DA696352C91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4234173" y="1675448"/>
            <a:ext cx="1066800" cy="1066800"/>
          </a:xfrm>
          <a:solidFill>
            <a:schemeClr val="bg2"/>
          </a:solidFill>
        </p:spPr>
        <p:txBody>
          <a:bodyPr anchor="ctr" anchorCtr="0">
            <a:no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AU"/>
              <a:t>Speaker Image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A67F63FE-61F0-4E63-9FEA-32DB4E88E097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8153400" y="3613192"/>
            <a:ext cx="3733801" cy="2556042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3813F9E8-637B-4D65-A286-97ABEA6AE26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153398" y="2752408"/>
            <a:ext cx="3733801" cy="850624"/>
          </a:xfrm>
        </p:spPr>
        <p:txBody>
          <a:bodyPr anchor="ctr" anchorCtr="0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Speaker name</a:t>
            </a:r>
          </a:p>
        </p:txBody>
      </p:sp>
      <p:sp>
        <p:nvSpPr>
          <p:cNvPr id="20" name="Picture Placeholder 2">
            <a:extLst>
              <a:ext uri="{FF2B5EF4-FFF2-40B4-BE49-F238E27FC236}">
                <a16:creationId xmlns:a16="http://schemas.microsoft.com/office/drawing/2014/main" id="{B2B90C37-2732-4363-B6FD-01770BDB37CC}"/>
              </a:ext>
            </a:extLst>
          </p:cNvPr>
          <p:cNvSpPr>
            <a:spLocks noGrp="1"/>
          </p:cNvSpPr>
          <p:nvPr>
            <p:ph type="pic" idx="18" hasCustomPrompt="1"/>
          </p:nvPr>
        </p:nvSpPr>
        <p:spPr>
          <a:xfrm>
            <a:off x="8153398" y="1675448"/>
            <a:ext cx="1066800" cy="1066800"/>
          </a:xfrm>
          <a:solidFill>
            <a:schemeClr val="bg2"/>
          </a:solidFill>
        </p:spPr>
        <p:txBody>
          <a:bodyPr anchor="ctr" anchorCtr="0">
            <a:no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AU"/>
              <a:t>Speaker Image</a:t>
            </a:r>
          </a:p>
        </p:txBody>
      </p:sp>
    </p:spTree>
    <p:extLst>
      <p:ext uri="{BB962C8B-B14F-4D97-AF65-F5344CB8AC3E}">
        <p14:creationId xmlns:p14="http://schemas.microsoft.com/office/powerpoint/2010/main" val="21028027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ide @ Murdo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indoor, colorful&#10;&#10;Description automatically generated">
            <a:extLst>
              <a:ext uri="{FF2B5EF4-FFF2-40B4-BE49-F238E27FC236}">
                <a16:creationId xmlns:a16="http://schemas.microsoft.com/office/drawing/2014/main" id="{DE06F692-9812-A077-BC7F-E5356F6DB6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70" t="9033" r="7294"/>
          <a:stretch/>
        </p:blipFill>
        <p:spPr>
          <a:xfrm rot="5400000">
            <a:off x="6722633" y="1388633"/>
            <a:ext cx="6858000" cy="408073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9798734-98C6-B00B-387C-DFAAC3C19A60}"/>
              </a:ext>
            </a:extLst>
          </p:cNvPr>
          <p:cNvSpPr txBox="1"/>
          <p:nvPr/>
        </p:nvSpPr>
        <p:spPr>
          <a:xfrm>
            <a:off x="360998" y="1477734"/>
            <a:ext cx="1000220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accent4">
                    <a:lumMod val="75000"/>
                  </a:schemeClr>
                </a:solidFill>
              </a:rPr>
              <a:t>Murdoch University strives to be a place </a:t>
            </a:r>
            <a:br>
              <a:rPr lang="en-US" sz="3200" b="1" dirty="0">
                <a:solidFill>
                  <a:schemeClr val="accent4">
                    <a:lumMod val="75000"/>
                  </a:schemeClr>
                </a:solidFill>
              </a:rPr>
            </a:br>
            <a:r>
              <a:rPr lang="en-US" sz="3200" b="1" dirty="0">
                <a:solidFill>
                  <a:schemeClr val="accent4">
                    <a:lumMod val="75000"/>
                  </a:schemeClr>
                </a:solidFill>
              </a:rPr>
              <a:t>of belonging for all staff and students.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86EFE88-8505-8210-69A5-A1B958D43497}"/>
              </a:ext>
            </a:extLst>
          </p:cNvPr>
          <p:cNvSpPr txBox="1">
            <a:spLocks/>
          </p:cNvSpPr>
          <p:nvPr/>
        </p:nvSpPr>
        <p:spPr>
          <a:xfrm>
            <a:off x="300038" y="296863"/>
            <a:ext cx="7152324" cy="1719479"/>
          </a:xfrm>
          <a:prstGeom prst="rect">
            <a:avLst/>
          </a:prstGeom>
        </p:spPr>
        <p:txBody>
          <a:bodyPr vert="horz" lIns="152400" tIns="152400" rIns="152400" bIns="15240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dirty="0"/>
              <a:t>P</a:t>
            </a:r>
            <a:r>
              <a:rPr lang="en-AU" dirty="0">
                <a:solidFill>
                  <a:srgbClr val="FFC000"/>
                </a:solidFill>
              </a:rPr>
              <a:t>R</a:t>
            </a:r>
            <a:r>
              <a:rPr lang="en-AU" dirty="0">
                <a:solidFill>
                  <a:srgbClr val="FFFF00"/>
                </a:solidFill>
              </a:rPr>
              <a:t>I</a:t>
            </a:r>
            <a:r>
              <a:rPr lang="en-AU" dirty="0">
                <a:solidFill>
                  <a:srgbClr val="00B050"/>
                </a:solidFill>
              </a:rPr>
              <a:t>D</a:t>
            </a:r>
            <a:r>
              <a:rPr lang="en-AU" dirty="0">
                <a:solidFill>
                  <a:srgbClr val="0070C0"/>
                </a:solidFill>
              </a:rPr>
              <a:t>E</a:t>
            </a:r>
            <a:r>
              <a:rPr lang="en-AU" dirty="0"/>
              <a:t> </a:t>
            </a:r>
            <a:r>
              <a:rPr lang="en-AU" dirty="0">
                <a:solidFill>
                  <a:srgbClr val="7030A0"/>
                </a:solidFill>
              </a:rPr>
              <a:t>@</a:t>
            </a:r>
            <a:r>
              <a:rPr lang="en-AU" dirty="0"/>
              <a:t> Murdoch University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7E89C9FB-E4C6-40DA-BD5C-D08262C95C1D}"/>
              </a:ext>
            </a:extLst>
          </p:cNvPr>
          <p:cNvSpPr txBox="1">
            <a:spLocks/>
          </p:cNvSpPr>
          <p:nvPr/>
        </p:nvSpPr>
        <p:spPr>
          <a:xfrm>
            <a:off x="300039" y="2803593"/>
            <a:ext cx="9061517" cy="3628517"/>
          </a:xfrm>
          <a:prstGeom prst="rect">
            <a:avLst/>
          </a:prstGeom>
        </p:spPr>
        <p:txBody>
          <a:bodyPr vert="horz" lIns="152400" tIns="152400" rIns="152400" bIns="152400" numCol="2" spcCol="64800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spcBef>
                <a:spcPts val="400"/>
              </a:spcBef>
              <a:defRPr/>
            </a:pPr>
            <a:r>
              <a:rPr lang="en-US" sz="1800" dirty="0"/>
              <a:t>It is committed to supporting and celebrating community members who are sex, sexuality, and or/gender diverse, including but not limited to those who identify as LGBTIQA+ (Lesbian, Gay, Bisexual, Trans, Intersex, Queer or Asexual). </a:t>
            </a:r>
          </a:p>
          <a:p>
            <a:pPr>
              <a:lnSpc>
                <a:spcPct val="120000"/>
              </a:lnSpc>
              <a:spcBef>
                <a:spcPts val="400"/>
              </a:spcBef>
              <a:defRPr/>
            </a:pPr>
            <a:r>
              <a:rPr lang="en-US" sz="1800" dirty="0"/>
              <a:t>At Murdoch [in this class/unit/course], homophobia, transphobia, racism, and ableism will not be tolerated. </a:t>
            </a:r>
          </a:p>
          <a:p>
            <a:pPr>
              <a:lnSpc>
                <a:spcPct val="120000"/>
              </a:lnSpc>
              <a:spcBef>
                <a:spcPts val="400"/>
              </a:spcBef>
              <a:defRPr/>
            </a:pPr>
            <a:r>
              <a:rPr lang="en-US" sz="1800" dirty="0"/>
              <a:t>Pride @ Murdoch means inclusion of LGBTIQ students, staff and community with a strong focus on addressing systemic and cultural barriers, so that everyone can be safe and supported to be their whole self at study and work.</a:t>
            </a:r>
            <a:endParaRPr lang="en-AU" sz="1800" dirty="0"/>
          </a:p>
          <a:p>
            <a:pPr>
              <a:lnSpc>
                <a:spcPct val="120000"/>
              </a:lnSpc>
            </a:pPr>
            <a:endParaRPr lang="en-AU" sz="1600" dirty="0"/>
          </a:p>
        </p:txBody>
      </p:sp>
      <p:pic>
        <p:nvPicPr>
          <p:cNvPr id="2" name="Picture 1" descr="A picture containing indoor, colorful&#10;&#10;Description automatically generated">
            <a:extLst>
              <a:ext uri="{FF2B5EF4-FFF2-40B4-BE49-F238E27FC236}">
                <a16:creationId xmlns:a16="http://schemas.microsoft.com/office/drawing/2014/main" id="{7E14F28B-3326-0205-DCEC-5FECD3948A4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70" t="9033" r="7294"/>
          <a:stretch/>
        </p:blipFill>
        <p:spPr>
          <a:xfrm rot="5400000">
            <a:off x="6722633" y="1388633"/>
            <a:ext cx="6858000" cy="408073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C5C3166-C6A0-C326-CA62-737CC1D7BECF}"/>
              </a:ext>
            </a:extLst>
          </p:cNvPr>
          <p:cNvSpPr txBox="1"/>
          <p:nvPr userDrawn="1"/>
        </p:nvSpPr>
        <p:spPr>
          <a:xfrm>
            <a:off x="360998" y="1477734"/>
            <a:ext cx="1000220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accent4">
                    <a:lumMod val="75000"/>
                  </a:schemeClr>
                </a:solidFill>
              </a:rPr>
              <a:t>Murdoch University strives to be a place </a:t>
            </a:r>
            <a:br>
              <a:rPr lang="en-US" sz="3200" b="1" dirty="0">
                <a:solidFill>
                  <a:schemeClr val="accent4">
                    <a:lumMod val="75000"/>
                  </a:schemeClr>
                </a:solidFill>
              </a:rPr>
            </a:br>
            <a:r>
              <a:rPr lang="en-US" sz="3200" b="1" dirty="0">
                <a:solidFill>
                  <a:schemeClr val="accent4">
                    <a:lumMod val="75000"/>
                  </a:schemeClr>
                </a:solidFill>
              </a:rPr>
              <a:t>of belonging for all staff and students.</a:t>
            </a:r>
          </a:p>
        </p:txBody>
      </p:sp>
      <p:sp>
        <p:nvSpPr>
          <p:cNvPr id="4" name="Title 7">
            <a:extLst>
              <a:ext uri="{FF2B5EF4-FFF2-40B4-BE49-F238E27FC236}">
                <a16:creationId xmlns:a16="http://schemas.microsoft.com/office/drawing/2014/main" id="{61CED163-C194-8563-36E4-89FBD8FE0231}"/>
              </a:ext>
            </a:extLst>
          </p:cNvPr>
          <p:cNvSpPr txBox="1">
            <a:spLocks/>
          </p:cNvSpPr>
          <p:nvPr userDrawn="1"/>
        </p:nvSpPr>
        <p:spPr>
          <a:xfrm>
            <a:off x="300038" y="296863"/>
            <a:ext cx="7152324" cy="1719479"/>
          </a:xfrm>
          <a:prstGeom prst="rect">
            <a:avLst/>
          </a:prstGeom>
        </p:spPr>
        <p:txBody>
          <a:bodyPr vert="horz" lIns="152400" tIns="152400" rIns="152400" bIns="15240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dirty="0"/>
              <a:t>P</a:t>
            </a:r>
            <a:r>
              <a:rPr lang="en-AU" dirty="0">
                <a:solidFill>
                  <a:srgbClr val="FFC000"/>
                </a:solidFill>
              </a:rPr>
              <a:t>R</a:t>
            </a:r>
            <a:r>
              <a:rPr lang="en-AU" dirty="0">
                <a:solidFill>
                  <a:srgbClr val="FFFF00"/>
                </a:solidFill>
              </a:rPr>
              <a:t>I</a:t>
            </a:r>
            <a:r>
              <a:rPr lang="en-AU" dirty="0">
                <a:solidFill>
                  <a:srgbClr val="00B050"/>
                </a:solidFill>
              </a:rPr>
              <a:t>D</a:t>
            </a:r>
            <a:r>
              <a:rPr lang="en-AU" dirty="0">
                <a:solidFill>
                  <a:srgbClr val="0070C0"/>
                </a:solidFill>
              </a:rPr>
              <a:t>E</a:t>
            </a:r>
            <a:r>
              <a:rPr lang="en-AU" dirty="0"/>
              <a:t> </a:t>
            </a:r>
            <a:r>
              <a:rPr lang="en-AU" dirty="0">
                <a:solidFill>
                  <a:srgbClr val="7030A0"/>
                </a:solidFill>
              </a:rPr>
              <a:t>@</a:t>
            </a:r>
            <a:r>
              <a:rPr lang="en-AU" dirty="0"/>
              <a:t> Murdoch University</a:t>
            </a:r>
          </a:p>
        </p:txBody>
      </p:sp>
      <p:sp>
        <p:nvSpPr>
          <p:cNvPr id="5" name="Subtitle 8">
            <a:extLst>
              <a:ext uri="{FF2B5EF4-FFF2-40B4-BE49-F238E27FC236}">
                <a16:creationId xmlns:a16="http://schemas.microsoft.com/office/drawing/2014/main" id="{7AAF5E27-0C48-222A-69C3-8860C626921D}"/>
              </a:ext>
            </a:extLst>
          </p:cNvPr>
          <p:cNvSpPr txBox="1">
            <a:spLocks/>
          </p:cNvSpPr>
          <p:nvPr userDrawn="1"/>
        </p:nvSpPr>
        <p:spPr>
          <a:xfrm>
            <a:off x="300039" y="2803593"/>
            <a:ext cx="9061517" cy="3628517"/>
          </a:xfrm>
          <a:prstGeom prst="rect">
            <a:avLst/>
          </a:prstGeom>
        </p:spPr>
        <p:txBody>
          <a:bodyPr vert="horz" lIns="152400" tIns="152400" rIns="152400" bIns="152400" numCol="2" spcCol="64800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spcBef>
                <a:spcPts val="400"/>
              </a:spcBef>
              <a:defRPr/>
            </a:pPr>
            <a:r>
              <a:rPr lang="en-US" sz="1800" dirty="0"/>
              <a:t>It is committed to supporting and celebrating community members who are sex, sexuality, and or/gender diverse, including but not limited to those who identify as LGBTIQA+ (Lesbian, Gay, Bisexual, Trans, Intersex, Queer or Asexual). </a:t>
            </a:r>
          </a:p>
          <a:p>
            <a:pPr>
              <a:lnSpc>
                <a:spcPct val="120000"/>
              </a:lnSpc>
              <a:spcBef>
                <a:spcPts val="400"/>
              </a:spcBef>
              <a:defRPr/>
            </a:pPr>
            <a:r>
              <a:rPr lang="en-US" sz="1800" dirty="0"/>
              <a:t>At Murdoch [in this class/unit/course], homophobia, transphobia, racism, and ableism will not be tolerated. </a:t>
            </a:r>
          </a:p>
          <a:p>
            <a:pPr>
              <a:lnSpc>
                <a:spcPct val="120000"/>
              </a:lnSpc>
              <a:spcBef>
                <a:spcPts val="400"/>
              </a:spcBef>
              <a:defRPr/>
            </a:pPr>
            <a:r>
              <a:rPr lang="en-US" sz="1800" dirty="0"/>
              <a:t>Pride @ Murdoch means inclusion of LGBTIQ students, staff and community with a strong focus on addressing systemic and cultural barriers, so that everyone can be safe and supported to be their whole self at study and work.</a:t>
            </a:r>
            <a:endParaRPr lang="en-AU" sz="1800" dirty="0"/>
          </a:p>
          <a:p>
            <a:pPr>
              <a:lnSpc>
                <a:spcPct val="120000"/>
              </a:lnSpc>
            </a:pPr>
            <a:endParaRPr lang="en-AU" sz="1600" dirty="0"/>
          </a:p>
        </p:txBody>
      </p:sp>
    </p:spTree>
    <p:extLst>
      <p:ext uri="{BB962C8B-B14F-4D97-AF65-F5344CB8AC3E}">
        <p14:creationId xmlns:p14="http://schemas.microsoft.com/office/powerpoint/2010/main" val="41313654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ID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text, screenshot, font, logo&#10;&#10;Description automatically generated">
            <a:extLst>
              <a:ext uri="{FF2B5EF4-FFF2-40B4-BE49-F238E27FC236}">
                <a16:creationId xmlns:a16="http://schemas.microsoft.com/office/drawing/2014/main" id="{011729FB-CEA1-B04A-60E1-A33B8409A26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267"/>
          <a:stretch/>
        </p:blipFill>
        <p:spPr>
          <a:xfrm>
            <a:off x="345989" y="350695"/>
            <a:ext cx="11811407" cy="6253991"/>
          </a:xfrm>
          <a:prstGeom prst="rect">
            <a:avLst/>
          </a:prstGeom>
        </p:spPr>
      </p:pic>
      <p:pic>
        <p:nvPicPr>
          <p:cNvPr id="2" name="Picture 1" descr="A picture containing text, screenshot, font, logo&#10;&#10;Description automatically generated">
            <a:extLst>
              <a:ext uri="{FF2B5EF4-FFF2-40B4-BE49-F238E27FC236}">
                <a16:creationId xmlns:a16="http://schemas.microsoft.com/office/drawing/2014/main" id="{5299667F-48A1-D56C-BA3A-115D0F27950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267"/>
          <a:stretch/>
        </p:blipFill>
        <p:spPr>
          <a:xfrm>
            <a:off x="345989" y="350695"/>
            <a:ext cx="11811407" cy="6253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9801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3FD7B-BD5F-4457-94E4-8F71BA32F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2250441"/>
            <a:ext cx="11120121" cy="2032418"/>
          </a:xfrm>
        </p:spPr>
        <p:txBody>
          <a:bodyPr anchor="ctr" anchorCtr="0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BCD44D-5F06-4C11-8801-7CB8854752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1999" y="4366475"/>
            <a:ext cx="11120121" cy="1510451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3885AD-7504-4322-8570-7611D90F2FC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2000" y="691023"/>
            <a:ext cx="9650627" cy="1516297"/>
          </a:xfrm>
        </p:spPr>
        <p:txBody>
          <a:bodyPr anchor="ctr" anchorCtr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0" b="1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AU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8608895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Welcome to country - Noonga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Logo, icon&#10;&#10;Description automatically generated">
            <a:extLst>
              <a:ext uri="{FF2B5EF4-FFF2-40B4-BE49-F238E27FC236}">
                <a16:creationId xmlns:a16="http://schemas.microsoft.com/office/drawing/2014/main" id="{AEF1994C-9B16-4FB9-03CB-90E8A484000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0784" y="6098442"/>
            <a:ext cx="486507" cy="486507"/>
          </a:xfrm>
          <a:prstGeom prst="rect">
            <a:avLst/>
          </a:prstGeom>
        </p:spPr>
      </p:pic>
      <p:pic>
        <p:nvPicPr>
          <p:cNvPr id="11" name="Picture 10" descr="A picture containing text, clipart, tableware&#10;&#10;Description automatically generated">
            <a:extLst>
              <a:ext uri="{FF2B5EF4-FFF2-40B4-BE49-F238E27FC236}">
                <a16:creationId xmlns:a16="http://schemas.microsoft.com/office/drawing/2014/main" id="{9861A6CA-B9CD-E353-877F-217AA1E41D0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5034" y="443460"/>
            <a:ext cx="1942258" cy="412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4538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hank you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3A9A873E-9927-496B-A60D-0D7706CD8D6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62000" y="3104995"/>
            <a:ext cx="11125200" cy="1620981"/>
          </a:xfrm>
        </p:spPr>
        <p:txBody>
          <a:bodyPr>
            <a:normAutofit/>
          </a:bodyPr>
          <a:lstStyle>
            <a:lvl1pPr marL="0" indent="0" algn="l">
              <a:buNone/>
              <a:defRPr sz="30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Contact information</a:t>
            </a:r>
            <a:endParaRPr lang="en-AU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273783D-9909-4274-ABFA-E574D02B1BEE}"/>
              </a:ext>
            </a:extLst>
          </p:cNvPr>
          <p:cNvSpPr txBox="1">
            <a:spLocks/>
          </p:cNvSpPr>
          <p:nvPr userDrawn="1"/>
        </p:nvSpPr>
        <p:spPr>
          <a:xfrm>
            <a:off x="762000" y="1808163"/>
            <a:ext cx="11129963" cy="1175669"/>
          </a:xfrm>
          <a:prstGeom prst="rect">
            <a:avLst/>
          </a:prstGeom>
        </p:spPr>
        <p:txBody>
          <a:bodyPr vert="horz" lIns="152400" tIns="152400" rIns="152400" bIns="15240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Thank you</a:t>
            </a:r>
            <a:endParaRPr lang="en-AU" dirty="0">
              <a:solidFill>
                <a:schemeClr val="bg1"/>
              </a:solidFill>
            </a:endParaRPr>
          </a:p>
        </p:txBody>
      </p:sp>
      <p:pic>
        <p:nvPicPr>
          <p:cNvPr id="11" name="Picture 10" descr="A picture containing text, clipart, tableware&#10;&#10;Description automatically generated">
            <a:extLst>
              <a:ext uri="{FF2B5EF4-FFF2-40B4-BE49-F238E27FC236}">
                <a16:creationId xmlns:a16="http://schemas.microsoft.com/office/drawing/2014/main" id="{0A693D74-BECF-3491-D9B6-61409480CE4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7073" y="825837"/>
            <a:ext cx="3408591" cy="724710"/>
          </a:xfrm>
          <a:prstGeom prst="rect">
            <a:avLst/>
          </a:prstGeom>
        </p:spPr>
      </p:pic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A8FCE870-DC4C-5A35-5703-28069B5A9F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2000" y="5232618"/>
            <a:ext cx="22859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19CFD8D-4294-499E-818A-AD557040F3FB}" type="datetime4">
              <a:rPr lang="en-AU" smtClean="0"/>
              <a:pPr/>
              <a:t>4 October 2023</a:t>
            </a:fld>
            <a:endParaRPr lang="en-AU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AF5FD5C8-C2C1-7959-2989-743E0E45D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5238300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pic>
        <p:nvPicPr>
          <p:cNvPr id="14" name="Picture 13" descr="A black and white logo&#10;&#10;Description automatically generated with medium confidence">
            <a:extLst>
              <a:ext uri="{FF2B5EF4-FFF2-40B4-BE49-F238E27FC236}">
                <a16:creationId xmlns:a16="http://schemas.microsoft.com/office/drawing/2014/main" id="{167EB5D2-8076-86E4-D122-FF59E4BCDBA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2966" y="5860624"/>
            <a:ext cx="724326" cy="724326"/>
          </a:xfrm>
          <a:prstGeom prst="rect">
            <a:avLst/>
          </a:prstGeom>
        </p:spPr>
      </p:pic>
      <p:pic>
        <p:nvPicPr>
          <p:cNvPr id="15" name="Picture 14" descr="A black background with white text&#10;&#10;Description automatically generated with low confidence">
            <a:extLst>
              <a:ext uri="{FF2B5EF4-FFF2-40B4-BE49-F238E27FC236}">
                <a16:creationId xmlns:a16="http://schemas.microsoft.com/office/drawing/2014/main" id="{8D592168-7C1C-C2E6-A37F-69FA238A4A60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5860624"/>
            <a:ext cx="2025074" cy="714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1162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9458F-3DE8-452D-85E2-D4B5B3546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304800"/>
            <a:ext cx="9444681" cy="1323975"/>
          </a:xfrm>
        </p:spPr>
        <p:txBody>
          <a:bodyPr anchor="ctr" anchorCtr="0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749D39-7624-452E-A987-4579B56C39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104640" y="2743198"/>
            <a:ext cx="7782560" cy="3422651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F62CB4-06B5-4BD8-BD50-FB7796778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E00689-A294-4558-B542-FB0D7E01B742}" type="datetime4">
              <a:rPr lang="en-AU" smtClean="0"/>
              <a:t>4 October 2023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29B85F-31A6-4835-8ACF-56FD7C15E0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0E41CE-2CBE-44EF-A8C2-02BF30701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57C9D-7BD1-4F56-A474-DCEEE9B081CA}" type="slidenum">
              <a:rPr lang="en-AU" smtClean="0"/>
              <a:t>‹#›</a:t>
            </a:fld>
            <a:endParaRPr lang="en-AU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074FB687-E016-4BD6-B95E-445C42407170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104639" y="1808163"/>
            <a:ext cx="7782561" cy="850624"/>
          </a:xfrm>
        </p:spPr>
        <p:txBody>
          <a:bodyPr anchor="ctr" anchorCtr="0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Speaker name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BA0BE0E-100F-40A2-A599-C1701B096906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0" y="1808163"/>
            <a:ext cx="3932237" cy="5049837"/>
          </a:xfrm>
          <a:solidFill>
            <a:schemeClr val="bg2"/>
          </a:solidFill>
        </p:spPr>
        <p:txBody>
          <a:bodyPr anchor="ctr" anchorCtr="0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AU"/>
              <a:t>Speaker Image</a:t>
            </a:r>
          </a:p>
        </p:txBody>
      </p:sp>
    </p:spTree>
    <p:extLst>
      <p:ext uri="{BB962C8B-B14F-4D97-AF65-F5344CB8AC3E}">
        <p14:creationId xmlns:p14="http://schemas.microsoft.com/office/powerpoint/2010/main" val="316310861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4A8A9-60D8-47E3-9098-2A64F8352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296863"/>
            <a:ext cx="9358184" cy="13684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2095BF6-A1AD-41AA-9828-C879FF417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vert="horz" lIns="91440" tIns="45720" rIns="91440" bIns="45720" rtlCol="0" anchor="b" anchorCtr="0">
            <a:normAutofit/>
          </a:bodyPr>
          <a:lstStyle>
            <a:lvl1pPr>
              <a:defRPr lang="en-AU" smtClean="0"/>
            </a:lvl1pPr>
          </a:lstStyle>
          <a:p>
            <a:fld id="{5D2BEFBC-ADBC-4103-95A0-200A345074D8}" type="datetime4">
              <a:rPr lang="en-AU" smtClean="0"/>
              <a:pPr/>
              <a:t>4 October 2023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CFC7FC0-1686-4957-B49F-35A544F33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94D4B37-23DA-416B-AB62-E687651C7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b" anchorCtr="0">
            <a:normAutofit/>
          </a:bodyPr>
          <a:lstStyle>
            <a:lvl1pPr algn="r">
              <a:defRPr lang="en-AU" smtClean="0"/>
            </a:lvl1pPr>
          </a:lstStyle>
          <a:p>
            <a:fld id="{99D57C9D-7BD1-4F56-A474-DCEEE9B081CA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71D10708-98D8-43B4-96BF-5009DA8ED3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04799" y="3613192"/>
            <a:ext cx="3733801" cy="2556042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B1CC5447-E180-4840-BEEC-8EFECDBBA684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04797" y="2752408"/>
            <a:ext cx="3733801" cy="850624"/>
          </a:xfrm>
        </p:spPr>
        <p:txBody>
          <a:bodyPr anchor="ctr" anchorCtr="0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Speaker name</a:t>
            </a:r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D228D352-B6A2-4342-A1C0-7CB24CEFC8D8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304797" y="1675448"/>
            <a:ext cx="1066800" cy="1066800"/>
          </a:xfrm>
          <a:solidFill>
            <a:schemeClr val="bg2"/>
          </a:solidFill>
        </p:spPr>
        <p:txBody>
          <a:bodyPr anchor="ctr" anchorCtr="0">
            <a:no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AU"/>
              <a:t>Speaker Image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11AB91DA-C455-4B38-9EBE-4A3B5C116943}"/>
              </a:ext>
            </a:extLst>
          </p:cNvPr>
          <p:cNvSpPr>
            <a:spLocks noGrp="1"/>
          </p:cNvSpPr>
          <p:nvPr>
            <p:ph type="body" sz="half" idx="13"/>
          </p:nvPr>
        </p:nvSpPr>
        <p:spPr>
          <a:xfrm>
            <a:off x="4229099" y="3609808"/>
            <a:ext cx="3733801" cy="2556042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25162DDB-5D7A-4EAD-9BFE-140A53F18B5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229099" y="2752408"/>
            <a:ext cx="3733801" cy="850624"/>
          </a:xfrm>
        </p:spPr>
        <p:txBody>
          <a:bodyPr anchor="ctr" anchorCtr="0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Speaker name</a:t>
            </a:r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66FF05D9-F6FE-4539-A991-9DA696352C91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4234173" y="1675448"/>
            <a:ext cx="1066800" cy="1066800"/>
          </a:xfrm>
          <a:solidFill>
            <a:schemeClr val="bg2"/>
          </a:solidFill>
        </p:spPr>
        <p:txBody>
          <a:bodyPr anchor="ctr" anchorCtr="0">
            <a:no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AU"/>
              <a:t>Speaker Image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A67F63FE-61F0-4E63-9FEA-32DB4E88E097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8153400" y="3613192"/>
            <a:ext cx="3733801" cy="2556042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3813F9E8-637B-4D65-A286-97ABEA6AE26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153398" y="2752408"/>
            <a:ext cx="3733801" cy="850624"/>
          </a:xfrm>
        </p:spPr>
        <p:txBody>
          <a:bodyPr anchor="ctr" anchorCtr="0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Speaker name</a:t>
            </a:r>
          </a:p>
        </p:txBody>
      </p:sp>
      <p:sp>
        <p:nvSpPr>
          <p:cNvPr id="20" name="Picture Placeholder 2">
            <a:extLst>
              <a:ext uri="{FF2B5EF4-FFF2-40B4-BE49-F238E27FC236}">
                <a16:creationId xmlns:a16="http://schemas.microsoft.com/office/drawing/2014/main" id="{B2B90C37-2732-4363-B6FD-01770BDB37CC}"/>
              </a:ext>
            </a:extLst>
          </p:cNvPr>
          <p:cNvSpPr>
            <a:spLocks noGrp="1"/>
          </p:cNvSpPr>
          <p:nvPr>
            <p:ph type="pic" idx="18" hasCustomPrompt="1"/>
          </p:nvPr>
        </p:nvSpPr>
        <p:spPr>
          <a:xfrm>
            <a:off x="8153398" y="1675448"/>
            <a:ext cx="1066800" cy="1066800"/>
          </a:xfrm>
          <a:solidFill>
            <a:schemeClr val="bg2"/>
          </a:solidFill>
        </p:spPr>
        <p:txBody>
          <a:bodyPr anchor="ctr" anchorCtr="0">
            <a:no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AU"/>
              <a:t>Speaker Image</a:t>
            </a:r>
          </a:p>
        </p:txBody>
      </p:sp>
    </p:spTree>
    <p:extLst>
      <p:ext uri="{BB962C8B-B14F-4D97-AF65-F5344CB8AC3E}">
        <p14:creationId xmlns:p14="http://schemas.microsoft.com/office/powerpoint/2010/main" val="116120966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ride @ Murdo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indoor, colorful&#10;&#10;Description automatically generated">
            <a:extLst>
              <a:ext uri="{FF2B5EF4-FFF2-40B4-BE49-F238E27FC236}">
                <a16:creationId xmlns:a16="http://schemas.microsoft.com/office/drawing/2014/main" id="{DE06F692-9812-A077-BC7F-E5356F6DB6D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70" t="9033" r="7294"/>
          <a:stretch/>
        </p:blipFill>
        <p:spPr>
          <a:xfrm rot="5400000">
            <a:off x="6722633" y="1388633"/>
            <a:ext cx="6858000" cy="408073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9798734-98C6-B00B-387C-DFAAC3C19A60}"/>
              </a:ext>
            </a:extLst>
          </p:cNvPr>
          <p:cNvSpPr txBox="1"/>
          <p:nvPr userDrawn="1"/>
        </p:nvSpPr>
        <p:spPr>
          <a:xfrm>
            <a:off x="360998" y="1477734"/>
            <a:ext cx="1000220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accent4">
                    <a:lumMod val="75000"/>
                  </a:schemeClr>
                </a:solidFill>
              </a:rPr>
              <a:t>Murdoch University strives to be a place </a:t>
            </a:r>
            <a:br>
              <a:rPr lang="en-US" sz="3200" b="1" dirty="0">
                <a:solidFill>
                  <a:schemeClr val="accent4">
                    <a:lumMod val="75000"/>
                  </a:schemeClr>
                </a:solidFill>
              </a:rPr>
            </a:br>
            <a:r>
              <a:rPr lang="en-US" sz="3200" b="1" dirty="0">
                <a:solidFill>
                  <a:schemeClr val="accent4">
                    <a:lumMod val="75000"/>
                  </a:schemeClr>
                </a:solidFill>
              </a:rPr>
              <a:t>of belonging for all staff and students.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86EFE88-8505-8210-69A5-A1B958D43497}"/>
              </a:ext>
            </a:extLst>
          </p:cNvPr>
          <p:cNvSpPr txBox="1">
            <a:spLocks/>
          </p:cNvSpPr>
          <p:nvPr userDrawn="1"/>
        </p:nvSpPr>
        <p:spPr>
          <a:xfrm>
            <a:off x="300038" y="296863"/>
            <a:ext cx="7152324" cy="1719479"/>
          </a:xfrm>
          <a:prstGeom prst="rect">
            <a:avLst/>
          </a:prstGeom>
        </p:spPr>
        <p:txBody>
          <a:bodyPr vert="horz" lIns="152400" tIns="152400" rIns="152400" bIns="15240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dirty="0"/>
              <a:t>P</a:t>
            </a:r>
            <a:r>
              <a:rPr lang="en-AU" dirty="0">
                <a:solidFill>
                  <a:srgbClr val="FFC000"/>
                </a:solidFill>
              </a:rPr>
              <a:t>R</a:t>
            </a:r>
            <a:r>
              <a:rPr lang="en-AU" dirty="0">
                <a:solidFill>
                  <a:srgbClr val="FFFF00"/>
                </a:solidFill>
              </a:rPr>
              <a:t>I</a:t>
            </a:r>
            <a:r>
              <a:rPr lang="en-AU" dirty="0">
                <a:solidFill>
                  <a:srgbClr val="00B050"/>
                </a:solidFill>
              </a:rPr>
              <a:t>D</a:t>
            </a:r>
            <a:r>
              <a:rPr lang="en-AU" dirty="0">
                <a:solidFill>
                  <a:srgbClr val="0070C0"/>
                </a:solidFill>
              </a:rPr>
              <a:t>E</a:t>
            </a:r>
            <a:r>
              <a:rPr lang="en-AU" dirty="0"/>
              <a:t> </a:t>
            </a:r>
            <a:r>
              <a:rPr lang="en-AU" dirty="0">
                <a:solidFill>
                  <a:srgbClr val="7030A0"/>
                </a:solidFill>
              </a:rPr>
              <a:t>@</a:t>
            </a:r>
            <a:r>
              <a:rPr lang="en-AU" dirty="0"/>
              <a:t> Murdoch University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7E89C9FB-E4C6-40DA-BD5C-D08262C95C1D}"/>
              </a:ext>
            </a:extLst>
          </p:cNvPr>
          <p:cNvSpPr txBox="1">
            <a:spLocks/>
          </p:cNvSpPr>
          <p:nvPr userDrawn="1"/>
        </p:nvSpPr>
        <p:spPr>
          <a:xfrm>
            <a:off x="300039" y="2803593"/>
            <a:ext cx="9061517" cy="3628517"/>
          </a:xfrm>
          <a:prstGeom prst="rect">
            <a:avLst/>
          </a:prstGeom>
        </p:spPr>
        <p:txBody>
          <a:bodyPr vert="horz" lIns="152400" tIns="152400" rIns="152400" bIns="152400" numCol="2" spcCol="64800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spcBef>
                <a:spcPts val="400"/>
              </a:spcBef>
              <a:defRPr/>
            </a:pPr>
            <a:r>
              <a:rPr lang="en-US" sz="1800" dirty="0"/>
              <a:t>It is committed to supporting and celebrating community members who are sex, sexuality, and or/gender diverse, including but not limited to those who identify as LGBTIQA+ (Lesbian, Gay, Bisexual, Trans, Intersex, Queer or Asexual). </a:t>
            </a:r>
          </a:p>
          <a:p>
            <a:pPr>
              <a:lnSpc>
                <a:spcPct val="120000"/>
              </a:lnSpc>
              <a:spcBef>
                <a:spcPts val="400"/>
              </a:spcBef>
              <a:defRPr/>
            </a:pPr>
            <a:r>
              <a:rPr lang="en-US" sz="1800" dirty="0"/>
              <a:t>At Murdoch [in this class/unit/course], homophobia, transphobia, racism, and ableism will not be tolerated. </a:t>
            </a:r>
          </a:p>
          <a:p>
            <a:pPr>
              <a:lnSpc>
                <a:spcPct val="120000"/>
              </a:lnSpc>
              <a:spcBef>
                <a:spcPts val="400"/>
              </a:spcBef>
              <a:defRPr/>
            </a:pPr>
            <a:r>
              <a:rPr lang="en-US" sz="1800" dirty="0"/>
              <a:t>Pride @ Murdoch means inclusion of LGBTIQ students, staff and community with a strong focus on addressing systemic and cultural barriers, so that everyone can be safe and supported to be their whole self at study and work.</a:t>
            </a:r>
            <a:endParaRPr lang="en-AU" sz="1800" dirty="0"/>
          </a:p>
          <a:p>
            <a:pPr>
              <a:lnSpc>
                <a:spcPct val="120000"/>
              </a:lnSpc>
            </a:pPr>
            <a:endParaRPr lang="en-AU" sz="1600" dirty="0"/>
          </a:p>
        </p:txBody>
      </p:sp>
    </p:spTree>
    <p:extLst>
      <p:ext uri="{BB962C8B-B14F-4D97-AF65-F5344CB8AC3E}">
        <p14:creationId xmlns:p14="http://schemas.microsoft.com/office/powerpoint/2010/main" val="31572400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CA0055-909C-4D10-B577-5C357CE72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1C5D7F-6460-4E63-808F-E203E13C00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B58AA5-3688-4F8D-ABE7-540EED3954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vert="horz" lIns="91440" tIns="45720" rIns="91440" bIns="45720" rtlCol="0" anchor="b" anchorCtr="0">
            <a:normAutofit/>
          </a:bodyPr>
          <a:lstStyle>
            <a:lvl1pPr>
              <a:defRPr lang="en-AU" smtClean="0"/>
            </a:lvl1pPr>
          </a:lstStyle>
          <a:p>
            <a:fld id="{A0798211-CC58-4578-9C03-CE1E607ECC8E}" type="datetime4">
              <a:rPr lang="en-AU" smtClean="0"/>
              <a:pPr/>
              <a:t>4 October 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E53924-F4D4-4CB2-BA5D-17ADC19D7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60BF54-D59E-49C9-B322-C7F875EFD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57C9D-7BD1-4F56-A474-DCEEE9B081C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5253719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ID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text, screenshot, font, logo&#10;&#10;Description automatically generated">
            <a:extLst>
              <a:ext uri="{FF2B5EF4-FFF2-40B4-BE49-F238E27FC236}">
                <a16:creationId xmlns:a16="http://schemas.microsoft.com/office/drawing/2014/main" id="{011729FB-CEA1-B04A-60E1-A33B8409A26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267"/>
          <a:stretch/>
        </p:blipFill>
        <p:spPr>
          <a:xfrm>
            <a:off x="345989" y="350695"/>
            <a:ext cx="11811407" cy="6253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6692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3FD7B-BD5F-4457-94E4-8F71BA32F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2250441"/>
            <a:ext cx="11120121" cy="2032418"/>
          </a:xfrm>
        </p:spPr>
        <p:txBody>
          <a:bodyPr anchor="ctr" anchorCtr="0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BCD44D-5F06-4C11-8801-7CB8854752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1999" y="4366475"/>
            <a:ext cx="11120121" cy="1510451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3885AD-7504-4322-8570-7611D90F2FC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2000" y="691023"/>
            <a:ext cx="9650627" cy="1516297"/>
          </a:xfrm>
        </p:spPr>
        <p:txBody>
          <a:bodyPr anchor="ctr" anchorCtr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0" b="1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en-AU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7556549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Welcome to country - Noonga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Logo, icon&#10;&#10;Description automatically generated">
            <a:extLst>
              <a:ext uri="{FF2B5EF4-FFF2-40B4-BE49-F238E27FC236}">
                <a16:creationId xmlns:a16="http://schemas.microsoft.com/office/drawing/2014/main" id="{AEF1994C-9B16-4FB9-03CB-90E8A48400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0784" y="6098442"/>
            <a:ext cx="486507" cy="486507"/>
          </a:xfrm>
          <a:prstGeom prst="rect">
            <a:avLst/>
          </a:prstGeom>
        </p:spPr>
      </p:pic>
      <p:pic>
        <p:nvPicPr>
          <p:cNvPr id="11" name="Picture 10" descr="A picture containing text, clipart, tableware&#10;&#10;Description automatically generated">
            <a:extLst>
              <a:ext uri="{FF2B5EF4-FFF2-40B4-BE49-F238E27FC236}">
                <a16:creationId xmlns:a16="http://schemas.microsoft.com/office/drawing/2014/main" id="{9861A6CA-B9CD-E353-877F-217AA1E41D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5034" y="443460"/>
            <a:ext cx="1942258" cy="412948"/>
          </a:xfrm>
          <a:prstGeom prst="rect">
            <a:avLst/>
          </a:prstGeom>
        </p:spPr>
      </p:pic>
      <p:pic>
        <p:nvPicPr>
          <p:cNvPr id="2" name="Picture 1" descr="Logo, icon&#10;&#10;Description automatically generated">
            <a:extLst>
              <a:ext uri="{FF2B5EF4-FFF2-40B4-BE49-F238E27FC236}">
                <a16:creationId xmlns:a16="http://schemas.microsoft.com/office/drawing/2014/main" id="{66DF9957-3590-4913-229F-9A1E4AF093C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0784" y="6098442"/>
            <a:ext cx="486507" cy="486507"/>
          </a:xfrm>
          <a:prstGeom prst="rect">
            <a:avLst/>
          </a:prstGeom>
        </p:spPr>
      </p:pic>
      <p:pic>
        <p:nvPicPr>
          <p:cNvPr id="3" name="Picture 2" descr="A picture containing text, clipart, tableware&#10;&#10;Description automatically generated">
            <a:extLst>
              <a:ext uri="{FF2B5EF4-FFF2-40B4-BE49-F238E27FC236}">
                <a16:creationId xmlns:a16="http://schemas.microsoft.com/office/drawing/2014/main" id="{4BF41E38-CF9D-C7AB-E599-42B81CE1F25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5034" y="443460"/>
            <a:ext cx="1942258" cy="412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2807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hank you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3A9A873E-9927-496B-A60D-0D7706CD8D6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62000" y="3104995"/>
            <a:ext cx="11125200" cy="1620981"/>
          </a:xfrm>
        </p:spPr>
        <p:txBody>
          <a:bodyPr>
            <a:normAutofit/>
          </a:bodyPr>
          <a:lstStyle>
            <a:lvl1pPr marL="0" indent="0" algn="l">
              <a:buNone/>
              <a:defRPr sz="30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Contact information</a:t>
            </a:r>
            <a:endParaRPr lang="en-AU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273783D-9909-4274-ABFA-E574D02B1BEE}"/>
              </a:ext>
            </a:extLst>
          </p:cNvPr>
          <p:cNvSpPr txBox="1">
            <a:spLocks/>
          </p:cNvSpPr>
          <p:nvPr/>
        </p:nvSpPr>
        <p:spPr>
          <a:xfrm>
            <a:off x="762000" y="1808163"/>
            <a:ext cx="11129963" cy="1175669"/>
          </a:xfrm>
          <a:prstGeom prst="rect">
            <a:avLst/>
          </a:prstGeom>
        </p:spPr>
        <p:txBody>
          <a:bodyPr vert="horz" lIns="152400" tIns="152400" rIns="152400" bIns="15240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Thank you</a:t>
            </a:r>
            <a:endParaRPr lang="en-AU" dirty="0">
              <a:solidFill>
                <a:schemeClr val="bg1"/>
              </a:solidFill>
            </a:endParaRPr>
          </a:p>
        </p:txBody>
      </p:sp>
      <p:pic>
        <p:nvPicPr>
          <p:cNvPr id="11" name="Picture 10" descr="A picture containing text, clipart, tableware&#10;&#10;Description automatically generated">
            <a:extLst>
              <a:ext uri="{FF2B5EF4-FFF2-40B4-BE49-F238E27FC236}">
                <a16:creationId xmlns:a16="http://schemas.microsoft.com/office/drawing/2014/main" id="{0A693D74-BECF-3491-D9B6-61409480CE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7073" y="825837"/>
            <a:ext cx="3408591" cy="724710"/>
          </a:xfrm>
          <a:prstGeom prst="rect">
            <a:avLst/>
          </a:prstGeom>
        </p:spPr>
      </p:pic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A8FCE870-DC4C-5A35-5703-28069B5A9F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2000" y="5232618"/>
            <a:ext cx="22859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19CFD8D-4294-499E-818A-AD557040F3FB}" type="datetime4">
              <a:rPr lang="en-AU" smtClean="0"/>
              <a:pPr/>
              <a:t>4 October 2023</a:t>
            </a:fld>
            <a:endParaRPr lang="en-AU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AF5FD5C8-C2C1-7959-2989-743E0E45D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5238300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pic>
        <p:nvPicPr>
          <p:cNvPr id="14" name="Picture 13" descr="A black and white logo&#10;&#10;Description automatically generated with medium confidence">
            <a:extLst>
              <a:ext uri="{FF2B5EF4-FFF2-40B4-BE49-F238E27FC236}">
                <a16:creationId xmlns:a16="http://schemas.microsoft.com/office/drawing/2014/main" id="{167EB5D2-8076-86E4-D122-FF59E4BCDBA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2966" y="5860624"/>
            <a:ext cx="724326" cy="724326"/>
          </a:xfrm>
          <a:prstGeom prst="rect">
            <a:avLst/>
          </a:prstGeom>
        </p:spPr>
      </p:pic>
      <p:pic>
        <p:nvPicPr>
          <p:cNvPr id="15" name="Picture 14" descr="A black background with white text&#10;&#10;Description automatically generated with low confidence">
            <a:extLst>
              <a:ext uri="{FF2B5EF4-FFF2-40B4-BE49-F238E27FC236}">
                <a16:creationId xmlns:a16="http://schemas.microsoft.com/office/drawing/2014/main" id="{8D592168-7C1C-C2E6-A37F-69FA238A4A6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5860624"/>
            <a:ext cx="2025074" cy="71423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36CB60-A8AB-4B7C-2F28-C1438711425C}"/>
              </a:ext>
            </a:extLst>
          </p:cNvPr>
          <p:cNvSpPr txBox="1">
            <a:spLocks/>
          </p:cNvSpPr>
          <p:nvPr userDrawn="1"/>
        </p:nvSpPr>
        <p:spPr>
          <a:xfrm>
            <a:off x="762000" y="1808163"/>
            <a:ext cx="11129963" cy="1175669"/>
          </a:xfrm>
          <a:prstGeom prst="rect">
            <a:avLst/>
          </a:prstGeom>
        </p:spPr>
        <p:txBody>
          <a:bodyPr vert="horz" lIns="152400" tIns="152400" rIns="152400" bIns="15240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Thank you</a:t>
            </a:r>
            <a:endParaRPr lang="en-AU" dirty="0">
              <a:solidFill>
                <a:schemeClr val="bg1"/>
              </a:solidFill>
            </a:endParaRPr>
          </a:p>
        </p:txBody>
      </p:sp>
      <p:pic>
        <p:nvPicPr>
          <p:cNvPr id="4" name="Picture 3" descr="A picture containing text, clipart, tableware&#10;&#10;Description automatically generated">
            <a:extLst>
              <a:ext uri="{FF2B5EF4-FFF2-40B4-BE49-F238E27FC236}">
                <a16:creationId xmlns:a16="http://schemas.microsoft.com/office/drawing/2014/main" id="{382DCB51-DC58-D9BF-D0D9-8E8CDF09AFC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7073" y="825837"/>
            <a:ext cx="3408591" cy="724710"/>
          </a:xfrm>
          <a:prstGeom prst="rect">
            <a:avLst/>
          </a:prstGeom>
        </p:spPr>
      </p:pic>
      <p:pic>
        <p:nvPicPr>
          <p:cNvPr id="5" name="Picture 4" descr="A black and white logo&#10;&#10;Description automatically generated with medium confidence">
            <a:extLst>
              <a:ext uri="{FF2B5EF4-FFF2-40B4-BE49-F238E27FC236}">
                <a16:creationId xmlns:a16="http://schemas.microsoft.com/office/drawing/2014/main" id="{C1E2AFE2-A0EB-0EF1-5AB1-4850EA9AEB0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2966" y="5860624"/>
            <a:ext cx="724326" cy="724326"/>
          </a:xfrm>
          <a:prstGeom prst="rect">
            <a:avLst/>
          </a:prstGeom>
        </p:spPr>
      </p:pic>
      <p:pic>
        <p:nvPicPr>
          <p:cNvPr id="6" name="Picture 5" descr="A black background with white text&#10;&#10;Description automatically generated with low confidence">
            <a:extLst>
              <a:ext uri="{FF2B5EF4-FFF2-40B4-BE49-F238E27FC236}">
                <a16:creationId xmlns:a16="http://schemas.microsoft.com/office/drawing/2014/main" id="{9C23EE4C-BA76-1EEB-027A-8F12B46767F6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5860624"/>
            <a:ext cx="2025074" cy="714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7125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64073-121E-4421-BD82-4A12F1432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E3BA97-DA9B-4182-BC9C-E815DF1C7A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4799" y="1825624"/>
            <a:ext cx="5715001" cy="43402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11469F-0306-46A5-B6F3-D59E9FFD9F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715000" cy="43402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917F62-37DF-429B-AE46-9F4C2E66921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4799" y="6165850"/>
            <a:ext cx="2743200" cy="365125"/>
          </a:xfrm>
        </p:spPr>
        <p:txBody>
          <a:bodyPr vert="horz" lIns="91440" tIns="45720" rIns="91440" bIns="45720" rtlCol="0" anchor="b" anchorCtr="0">
            <a:normAutofit/>
          </a:bodyPr>
          <a:lstStyle>
            <a:lvl1pPr>
              <a:defRPr lang="en-AU" smtClean="0"/>
            </a:lvl1pPr>
          </a:lstStyle>
          <a:p>
            <a:fld id="{AF3AA9BC-A49C-4D67-95E1-D024E3DE84CA}" type="datetime4">
              <a:rPr lang="en-AU" smtClean="0"/>
              <a:pPr/>
              <a:t>4 October 2023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7CBC4A-F1D7-4C1E-9E6D-8EF537FA8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170791"/>
            <a:ext cx="4114800" cy="365125"/>
          </a:xfrm>
        </p:spPr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EF46BB-8C21-48D0-8E87-EE6EFD73E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b" anchorCtr="0">
            <a:normAutofit/>
          </a:bodyPr>
          <a:lstStyle>
            <a:lvl1pPr algn="r">
              <a:defRPr lang="en-AU" smtClean="0"/>
            </a:lvl1pPr>
          </a:lstStyle>
          <a:p>
            <a:fld id="{99D57C9D-7BD1-4F56-A474-DCEEE9B081CA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500644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4A8A9-60D8-47E3-9098-2A64F8352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296863"/>
            <a:ext cx="9457038" cy="13684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DFAFC4-3CDE-4F38-A828-CA97CF4241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4800" y="1690687"/>
            <a:ext cx="5692776" cy="814387"/>
          </a:xfrm>
        </p:spPr>
        <p:txBody>
          <a:bodyPr anchor="b">
            <a:no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B505D7-44D3-4AD3-9F33-BFC24D065E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04800" y="2505076"/>
            <a:ext cx="5692776" cy="366077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A7DB4F-A47D-4042-9DB6-443011144A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90687"/>
            <a:ext cx="5692776" cy="81438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8EC4325-D6B5-4C45-8F6A-9FFBE35F3B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715000" cy="36607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2095BF6-A1AD-41AA-9828-C879FF417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vert="horz" lIns="91440" tIns="45720" rIns="91440" bIns="45720" rtlCol="0" anchor="b" anchorCtr="0">
            <a:normAutofit/>
          </a:bodyPr>
          <a:lstStyle>
            <a:lvl1pPr>
              <a:defRPr lang="en-AU" smtClean="0"/>
            </a:lvl1pPr>
          </a:lstStyle>
          <a:p>
            <a:fld id="{5D2BEFBC-ADBC-4103-95A0-200A345074D8}" type="datetime4">
              <a:rPr lang="en-AU" smtClean="0"/>
              <a:pPr/>
              <a:t>4 October 2023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CFC7FC0-1686-4957-B49F-35A544F33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94D4B37-23DA-416B-AB62-E687651C7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b" anchorCtr="0">
            <a:normAutofit/>
          </a:bodyPr>
          <a:lstStyle>
            <a:lvl1pPr algn="r">
              <a:defRPr lang="en-AU" smtClean="0"/>
            </a:lvl1pPr>
          </a:lstStyle>
          <a:p>
            <a:fld id="{99D57C9D-7BD1-4F56-A474-DCEEE9B081CA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617283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055E95-B565-47B2-B52C-20DF9C76B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00B70E-C7C3-40D0-AC11-A81C3B6AED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vert="horz" lIns="91440" tIns="45720" rIns="91440" bIns="45720" rtlCol="0" anchor="b" anchorCtr="0">
            <a:normAutofit/>
          </a:bodyPr>
          <a:lstStyle>
            <a:lvl1pPr>
              <a:defRPr lang="en-AU" smtClean="0"/>
            </a:lvl1pPr>
          </a:lstStyle>
          <a:p>
            <a:fld id="{0F7B99D4-F4C6-41B2-937A-157F4137B9BB}" type="datetime4">
              <a:rPr lang="en-AU" smtClean="0"/>
              <a:pPr/>
              <a:t>4 October 2023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5C4CDC-C983-486B-A57E-265963476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7CCAC9-DDEF-4391-8B54-6A69A89E6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b" anchorCtr="0">
            <a:normAutofit/>
          </a:bodyPr>
          <a:lstStyle>
            <a:lvl1pPr algn="r">
              <a:defRPr lang="en-AU" smtClean="0"/>
            </a:lvl1pPr>
          </a:lstStyle>
          <a:p>
            <a:fld id="{99D57C9D-7BD1-4F56-A474-DCEEE9B081CA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610539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FCE14-4FA4-4026-93AD-9FF300DC4B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296863"/>
            <a:ext cx="9492692" cy="1331912"/>
          </a:xfrm>
        </p:spPr>
        <p:txBody>
          <a:bodyPr anchor="ctr" anchorCtr="0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557388-906A-4F19-9B0B-5F279D25B0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60240" y="1808163"/>
            <a:ext cx="7431722" cy="4068762"/>
          </a:xfrm>
        </p:spPr>
        <p:txBody>
          <a:bodyPr/>
          <a:lstStyle>
            <a:lvl1pPr>
              <a:defRPr sz="24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19E293-5065-49BF-9AB9-75A3BFC7E4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00038" y="1808163"/>
            <a:ext cx="3932237" cy="406876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219E84-BB3A-4A03-B24E-A0D29A76E6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lIns="151200" rIns="151200"/>
          <a:lstStyle/>
          <a:p>
            <a:fld id="{08C97AA8-AA28-410D-A3CA-FECDA8726715}" type="datetime4">
              <a:rPr lang="en-AU" smtClean="0"/>
              <a:t>4 October 2023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60DD9A-3AA9-4FBF-8019-6B38155548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64169F-F9A5-4203-9AB1-4E66F2D87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57C9D-7BD1-4F56-A474-DCEEE9B081C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264925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7563F12-1BDB-44C8-9462-34E1E710F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799" y="304800"/>
            <a:ext cx="9568250" cy="1325563"/>
          </a:xfrm>
          <a:prstGeom prst="rect">
            <a:avLst/>
          </a:prstGeom>
        </p:spPr>
        <p:txBody>
          <a:bodyPr vert="horz" lIns="152400" tIns="152400" rIns="152400" bIns="15240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211318-10F0-4DAB-84CB-C299FCEBD7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4800" y="1808162"/>
            <a:ext cx="11582402" cy="4357687"/>
          </a:xfrm>
          <a:prstGeom prst="rect">
            <a:avLst/>
          </a:prstGeom>
        </p:spPr>
        <p:txBody>
          <a:bodyPr vert="horz" lIns="152400" tIns="152400" rIns="152400" bIns="15240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3E383C-2BB6-486E-9DDD-1905ACD94D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4799" y="61880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8C5D2AA0-A82C-4FAD-BB96-9D4617AD3337}" type="datetime4">
              <a:rPr lang="en-AU" smtClean="0"/>
              <a:t>4 October 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FC0CB2-F37B-41C7-AB8A-F2DAEE5E4D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18807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E88A2E-7A12-4977-8ED8-F11BC455FA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1" y="6188074"/>
            <a:ext cx="2743199" cy="365125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99D57C9D-7BD1-4F56-A474-DCEEE9B081CA}" type="slidenum">
              <a:rPr lang="en-AU" smtClean="0"/>
              <a:pPr/>
              <a:t>‹#›</a:t>
            </a:fld>
            <a:endParaRPr lang="en-AU"/>
          </a:p>
        </p:txBody>
      </p:sp>
      <p:pic>
        <p:nvPicPr>
          <p:cNvPr id="8" name="Picture 7" descr="A picture containing font, graphics, graphic design, text&#10;&#10;Description automatically generated">
            <a:extLst>
              <a:ext uri="{FF2B5EF4-FFF2-40B4-BE49-F238E27FC236}">
                <a16:creationId xmlns:a16="http://schemas.microsoft.com/office/drawing/2014/main" id="{E3A9A2EE-DA05-3DB4-56B4-DF0CD880F6E0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3134" y="779506"/>
            <a:ext cx="1734066" cy="368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7753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2" r:id="rId1"/>
    <p:sldLayoutId id="2147483723" r:id="rId2"/>
    <p:sldLayoutId id="2147483724" r:id="rId3"/>
    <p:sldLayoutId id="2147483725" r:id="rId4"/>
    <p:sldLayoutId id="2147483726" r:id="rId5"/>
    <p:sldLayoutId id="2147483727" r:id="rId6"/>
    <p:sldLayoutId id="2147483728" r:id="rId7"/>
    <p:sldLayoutId id="2147483729" r:id="rId8"/>
    <p:sldLayoutId id="2147483730" r:id="rId9"/>
    <p:sldLayoutId id="2147483731" r:id="rId10"/>
    <p:sldLayoutId id="2147483732" r:id="rId11"/>
    <p:sldLayoutId id="2147483733" r:id="rId12"/>
    <p:sldLayoutId id="2147483734" r:id="rId13"/>
    <p:sldLayoutId id="2147483676" r:id="rId14"/>
    <p:sldLayoutId id="2147483660" r:id="rId15"/>
    <p:sldLayoutId id="2147483661" r:id="rId16"/>
    <p:sldLayoutId id="2147483657" r:id="rId17"/>
    <p:sldLayoutId id="2147483662" r:id="rId18"/>
    <p:sldLayoutId id="2147483677" r:id="rId19"/>
    <p:sldLayoutId id="2147483678" r:id="rId20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026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187">
          <p15:clr>
            <a:srgbClr val="F26B43"/>
          </p15:clr>
        </p15:guide>
        <p15:guide id="4" orient="horz" pos="1139">
          <p15:clr>
            <a:srgbClr val="F26B43"/>
          </p15:clr>
        </p15:guide>
        <p15:guide id="5" orient="horz" pos="3884">
          <p15:clr>
            <a:srgbClr val="F26B43"/>
          </p15:clr>
        </p15:guide>
        <p15:guide id="6" pos="189">
          <p15:clr>
            <a:srgbClr val="F26B43"/>
          </p15:clr>
        </p15:guide>
        <p15:guide id="7" pos="749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BA57BAB-7EAA-D48E-2CDB-B9D38F12439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ICT302 – Final Presentation 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48DDCC05-D35B-A848-45DB-C779D67904B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6</a:t>
            </a:r>
            <a:r>
              <a:rPr lang="en-US" baseline="30000" dirty="0"/>
              <a:t>th</a:t>
            </a:r>
            <a:r>
              <a:rPr lang="en-US" dirty="0"/>
              <a:t> of November,  2023</a:t>
            </a:r>
          </a:p>
        </p:txBody>
      </p:sp>
    </p:spTree>
    <p:extLst>
      <p:ext uri="{BB962C8B-B14F-4D97-AF65-F5344CB8AC3E}">
        <p14:creationId xmlns:p14="http://schemas.microsoft.com/office/powerpoint/2010/main" val="16627031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22339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itle 34">
            <a:extLst>
              <a:ext uri="{FF2B5EF4-FFF2-40B4-BE49-F238E27FC236}">
                <a16:creationId xmlns:a16="http://schemas.microsoft.com/office/drawing/2014/main" id="{F82613EC-2E26-5580-4517-C912626C7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66D17E33-B886-4611-D36F-965E0DDBB09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40A978F8-DA17-0BC6-5917-C39AA11499D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0026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F55BE4-7CEE-4360-951C-045082378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799" y="304801"/>
            <a:ext cx="9568250" cy="1070994"/>
          </a:xfrm>
        </p:spPr>
        <p:txBody>
          <a:bodyPr/>
          <a:lstStyle/>
          <a:p>
            <a:r>
              <a:rPr lang="en-AU" dirty="0"/>
              <a:t>What to include –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FE97F37-4AB6-61F8-EA88-42BD7CACB3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476462"/>
            <a:ext cx="11582402" cy="4689387"/>
          </a:xfrm>
        </p:spPr>
        <p:txBody>
          <a:bodyPr/>
          <a:lstStyle/>
          <a:p>
            <a:r>
              <a:rPr lang="en-AU" sz="1800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Introduction to team – each member of the team introduces themselves with a statement of role or responsibility</a:t>
            </a:r>
            <a:endParaRPr lang="en-AU" sz="1800" dirty="0">
              <a:effectLst/>
              <a:latin typeface="Calibri" panose="020F0502020204030204" pitchFamily="34" charset="0"/>
              <a:ea typeface="DengXian" panose="02010600030101010101" pitchFamily="2" charset="-122"/>
            </a:endParaRPr>
          </a:p>
          <a:p>
            <a:r>
              <a:rPr lang="en-AU" sz="1800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Introduction to project – basic requirements in one paragraph or using a motivational video</a:t>
            </a:r>
            <a:endParaRPr lang="en-AU" sz="1800" dirty="0">
              <a:effectLst/>
              <a:latin typeface="Calibri" panose="020F0502020204030204" pitchFamily="34" charset="0"/>
              <a:ea typeface="DengXian" panose="02010600030101010101" pitchFamily="2" charset="-122"/>
            </a:endParaRPr>
          </a:p>
          <a:p>
            <a:r>
              <a:rPr lang="en-AU" sz="1800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Brief procedure followed to get to a working program. Maybe a timeline will do.</a:t>
            </a:r>
            <a:endParaRPr lang="en-AU" sz="1800" dirty="0">
              <a:effectLst/>
              <a:latin typeface="Calibri" panose="020F0502020204030204" pitchFamily="34" charset="0"/>
              <a:ea typeface="DengXian" panose="02010600030101010101" pitchFamily="2" charset="-122"/>
            </a:endParaRPr>
          </a:p>
          <a:p>
            <a:r>
              <a:rPr lang="en-AU" sz="1800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Description of the different users/roles that are catered for.</a:t>
            </a:r>
            <a:endParaRPr lang="en-AU" sz="1800" dirty="0">
              <a:effectLst/>
              <a:latin typeface="Calibri" panose="020F0502020204030204" pitchFamily="34" charset="0"/>
              <a:ea typeface="DengXian" panose="02010600030101010101" pitchFamily="2" charset="-122"/>
            </a:endParaRPr>
          </a:p>
          <a:p>
            <a:r>
              <a:rPr lang="en-AU" sz="1800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Selling points – How would this system benefit each of the users.</a:t>
            </a:r>
            <a:endParaRPr lang="en-AU" sz="1800" dirty="0">
              <a:effectLst/>
              <a:latin typeface="Calibri" panose="020F0502020204030204" pitchFamily="34" charset="0"/>
              <a:ea typeface="DengXian" panose="02010600030101010101" pitchFamily="2" charset="-122"/>
            </a:endParaRPr>
          </a:p>
          <a:p>
            <a:r>
              <a:rPr lang="en-AU" sz="1800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System architecture</a:t>
            </a:r>
            <a:endParaRPr lang="en-AU" sz="1800" dirty="0">
              <a:effectLst/>
              <a:latin typeface="Calibri" panose="020F0502020204030204" pitchFamily="34" charset="0"/>
              <a:ea typeface="DengXian" panose="02010600030101010101" pitchFamily="2" charset="-122"/>
            </a:endParaRPr>
          </a:p>
          <a:p>
            <a:r>
              <a:rPr lang="en-AU" sz="1800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Demo of each section. It’s important to have the system already populated with some demo data and to pre-test all info that you will use in the demo.</a:t>
            </a:r>
            <a:endParaRPr lang="en-AU" sz="1800" dirty="0">
              <a:effectLst/>
              <a:latin typeface="Calibri" panose="020F0502020204030204" pitchFamily="34" charset="0"/>
              <a:ea typeface="DengXian" panose="02010600030101010101" pitchFamily="2" charset="-122"/>
            </a:endParaRPr>
          </a:p>
          <a:p>
            <a:r>
              <a:rPr lang="en-AU" sz="1800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Limitations and future development.</a:t>
            </a:r>
            <a:endParaRPr lang="en-AU" sz="1800" dirty="0">
              <a:effectLst/>
              <a:latin typeface="Calibri" panose="020F0502020204030204" pitchFamily="34" charset="0"/>
              <a:ea typeface="DengXian" panose="02010600030101010101" pitchFamily="2" charset="-122"/>
            </a:endParaRPr>
          </a:p>
          <a:p>
            <a:r>
              <a:rPr lang="en-AU" sz="1800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What you have learned during this project.</a:t>
            </a:r>
            <a:endParaRPr lang="en-AU" sz="1800" dirty="0">
              <a:effectLst/>
              <a:latin typeface="Calibri" panose="020F0502020204030204" pitchFamily="34" charset="0"/>
              <a:ea typeface="DengXian" panose="02010600030101010101" pitchFamily="2" charset="-122"/>
            </a:endParaRPr>
          </a:p>
          <a:p>
            <a:r>
              <a:rPr lang="en-AU" sz="1800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Thank you section.</a:t>
            </a:r>
          </a:p>
          <a:p>
            <a:r>
              <a:rPr lang="en-AU" sz="1800" dirty="0">
                <a:latin typeface="Times New Roman" panose="02020603050405020304" pitchFamily="18" charset="0"/>
                <a:ea typeface="DengXian" panose="02010600030101010101" pitchFamily="2" charset="-122"/>
              </a:rPr>
              <a:t>Question and feedback section.</a:t>
            </a:r>
            <a:endParaRPr lang="en-AU" sz="1800" dirty="0">
              <a:effectLst/>
              <a:latin typeface="Calibri" panose="020F0502020204030204" pitchFamily="34" charset="0"/>
              <a:ea typeface="DengXian" panose="02010600030101010101" pitchFamily="2" charset="-122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68570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EA5E9FEA-E7DC-B460-97CF-7A5E9BFBB9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graphicFrame>
        <p:nvGraphicFramePr>
          <p:cNvPr id="15" name="Content Placeholder 14">
            <a:extLst>
              <a:ext uri="{FF2B5EF4-FFF2-40B4-BE49-F238E27FC236}">
                <a16:creationId xmlns:a16="http://schemas.microsoft.com/office/drawing/2014/main" id="{7F791C64-51CE-4A47-9F68-01A31E40BDF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74170960"/>
              </p:ext>
            </p:extLst>
          </p:nvPr>
        </p:nvGraphicFramePr>
        <p:xfrm>
          <a:off x="304800" y="1808163"/>
          <a:ext cx="11582400" cy="4357686"/>
        </p:xfrm>
        <a:graphic>
          <a:graphicData uri="http://schemas.openxmlformats.org/drawingml/2006/table">
            <a:tbl>
              <a:tblPr firstRow="1" bandRow="1"/>
              <a:tblGrid>
                <a:gridCol w="2316480">
                  <a:extLst>
                    <a:ext uri="{9D8B030D-6E8A-4147-A177-3AD203B41FA5}">
                      <a16:colId xmlns:a16="http://schemas.microsoft.com/office/drawing/2014/main" val="2860850927"/>
                    </a:ext>
                  </a:extLst>
                </a:gridCol>
                <a:gridCol w="2316480">
                  <a:extLst>
                    <a:ext uri="{9D8B030D-6E8A-4147-A177-3AD203B41FA5}">
                      <a16:colId xmlns:a16="http://schemas.microsoft.com/office/drawing/2014/main" val="2193342131"/>
                    </a:ext>
                  </a:extLst>
                </a:gridCol>
                <a:gridCol w="2316480">
                  <a:extLst>
                    <a:ext uri="{9D8B030D-6E8A-4147-A177-3AD203B41FA5}">
                      <a16:colId xmlns:a16="http://schemas.microsoft.com/office/drawing/2014/main" val="957816025"/>
                    </a:ext>
                  </a:extLst>
                </a:gridCol>
                <a:gridCol w="2316480">
                  <a:extLst>
                    <a:ext uri="{9D8B030D-6E8A-4147-A177-3AD203B41FA5}">
                      <a16:colId xmlns:a16="http://schemas.microsoft.com/office/drawing/2014/main" val="2282635200"/>
                    </a:ext>
                  </a:extLst>
                </a:gridCol>
                <a:gridCol w="2316480">
                  <a:extLst>
                    <a:ext uri="{9D8B030D-6E8A-4147-A177-3AD203B41FA5}">
                      <a16:colId xmlns:a16="http://schemas.microsoft.com/office/drawing/2014/main" val="2776609366"/>
                    </a:ext>
                  </a:extLst>
                </a:gridCol>
              </a:tblGrid>
              <a:tr h="72628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600" b="1" dirty="0">
                          <a:solidFill>
                            <a:schemeClr val="tx1"/>
                          </a:solidFill>
                          <a:latin typeface="+mn-lt"/>
                        </a:rPr>
                        <a:t>Heading</a:t>
                      </a:r>
                    </a:p>
                  </a:txBody>
                  <a:tcPr marL="68580" marR="68580" marT="34290" marB="3429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rgbClr val="E127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6F4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AU" sz="1600">
                          <a:solidFill>
                            <a:schemeClr val="tx1"/>
                          </a:solidFill>
                          <a:latin typeface="+mn-lt"/>
                        </a:rPr>
                        <a:t>Heading</a:t>
                      </a:r>
                    </a:p>
                  </a:txBody>
                  <a:tcPr marL="68580" marR="68580" marT="34290" marB="3429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rgbClr val="E127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6F4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AU" sz="1600">
                          <a:solidFill>
                            <a:schemeClr val="tx1"/>
                          </a:solidFill>
                          <a:latin typeface="+mn-lt"/>
                        </a:rPr>
                        <a:t>Heading</a:t>
                      </a:r>
                    </a:p>
                  </a:txBody>
                  <a:tcPr marL="68580" marR="68580" marT="34290" marB="3429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rgbClr val="E127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6F4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AU" sz="1600">
                          <a:solidFill>
                            <a:schemeClr val="tx1"/>
                          </a:solidFill>
                          <a:latin typeface="+mn-lt"/>
                        </a:rPr>
                        <a:t>Heading</a:t>
                      </a:r>
                    </a:p>
                  </a:txBody>
                  <a:tcPr marL="68580" marR="68580" marT="34290" marB="3429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rgbClr val="E127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6F4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AU" sz="1600">
                          <a:solidFill>
                            <a:schemeClr val="tx1"/>
                          </a:solidFill>
                          <a:latin typeface="+mn-lt"/>
                        </a:rPr>
                        <a:t>Heading</a:t>
                      </a:r>
                    </a:p>
                  </a:txBody>
                  <a:tcPr marL="68580" marR="68580" marT="34290" marB="3429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rgbClr val="E127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6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706003"/>
                  </a:ext>
                </a:extLst>
              </a:tr>
              <a:tr h="726281">
                <a:tc>
                  <a:txBody>
                    <a:bodyPr/>
                    <a:lstStyle/>
                    <a:p>
                      <a:pPr algn="ctr"/>
                      <a:endParaRPr lang="en-AU" sz="1400"/>
                    </a:p>
                  </a:txBody>
                  <a:tcPr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rgbClr val="E127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4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AU" sz="1400"/>
                    </a:p>
                  </a:txBody>
                  <a:tcPr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rgbClr val="E127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4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AU" sz="1400"/>
                    </a:p>
                  </a:txBody>
                  <a:tcPr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rgbClr val="E127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4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AU" sz="1400"/>
                    </a:p>
                  </a:txBody>
                  <a:tcPr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rgbClr val="E127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4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AU" sz="1400"/>
                    </a:p>
                  </a:txBody>
                  <a:tcPr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rgbClr val="E127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4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64511417"/>
                  </a:ext>
                </a:extLst>
              </a:tr>
              <a:tr h="726281">
                <a:tc>
                  <a:txBody>
                    <a:bodyPr/>
                    <a:lstStyle/>
                    <a:p>
                      <a:pPr algn="ctr"/>
                      <a:endParaRPr lang="en-AU" sz="1400"/>
                    </a:p>
                  </a:txBody>
                  <a:tcPr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rgbClr val="F4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4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AU" sz="1400"/>
                    </a:p>
                  </a:txBody>
                  <a:tcPr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rgbClr val="F4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4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AU" sz="1400"/>
                    </a:p>
                  </a:txBody>
                  <a:tcPr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rgbClr val="F4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4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AU" sz="1400"/>
                    </a:p>
                  </a:txBody>
                  <a:tcPr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rgbClr val="F4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4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AU" sz="1400"/>
                    </a:p>
                  </a:txBody>
                  <a:tcPr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rgbClr val="F4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4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7715579"/>
                  </a:ext>
                </a:extLst>
              </a:tr>
              <a:tr h="726281">
                <a:tc>
                  <a:txBody>
                    <a:bodyPr/>
                    <a:lstStyle/>
                    <a:p>
                      <a:pPr algn="ctr"/>
                      <a:endParaRPr lang="en-AU" sz="1400" dirty="0"/>
                    </a:p>
                  </a:txBody>
                  <a:tcPr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rgbClr val="F4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4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AU" sz="1400"/>
                    </a:p>
                  </a:txBody>
                  <a:tcPr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rgbClr val="F4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4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AU" sz="1400"/>
                    </a:p>
                  </a:txBody>
                  <a:tcPr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rgbClr val="F4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4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 sz="1400"/>
                    </a:p>
                  </a:txBody>
                  <a:tcPr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rgbClr val="F4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4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 sz="1400"/>
                    </a:p>
                  </a:txBody>
                  <a:tcPr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rgbClr val="F4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4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1930394"/>
                  </a:ext>
                </a:extLst>
              </a:tr>
              <a:tr h="726281">
                <a:tc>
                  <a:txBody>
                    <a:bodyPr/>
                    <a:lstStyle/>
                    <a:p>
                      <a:pPr algn="ctr"/>
                      <a:endParaRPr lang="en-AU" sz="1400"/>
                    </a:p>
                  </a:txBody>
                  <a:tcPr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rgbClr val="F4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4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AU" sz="1400"/>
                    </a:p>
                  </a:txBody>
                  <a:tcPr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rgbClr val="F4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4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AU" sz="1400"/>
                    </a:p>
                  </a:txBody>
                  <a:tcPr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rgbClr val="F4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4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 sz="1400"/>
                    </a:p>
                  </a:txBody>
                  <a:tcPr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rgbClr val="F4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4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 sz="1400"/>
                    </a:p>
                  </a:txBody>
                  <a:tcPr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rgbClr val="F4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4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9833595"/>
                  </a:ext>
                </a:extLst>
              </a:tr>
              <a:tr h="726281">
                <a:tc>
                  <a:txBody>
                    <a:bodyPr/>
                    <a:lstStyle/>
                    <a:p>
                      <a:pPr algn="ctr"/>
                      <a:endParaRPr lang="en-AU" sz="1400"/>
                    </a:p>
                  </a:txBody>
                  <a:tcPr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rgbClr val="F4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4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AU" sz="1400"/>
                    </a:p>
                  </a:txBody>
                  <a:tcPr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rgbClr val="F4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4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AU" sz="1400"/>
                    </a:p>
                  </a:txBody>
                  <a:tcPr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rgbClr val="F4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4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AU" sz="1400"/>
                    </a:p>
                  </a:txBody>
                  <a:tcPr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rgbClr val="F4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4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AU" sz="1400" dirty="0"/>
                    </a:p>
                  </a:txBody>
                  <a:tcPr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rgbClr val="F4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4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8209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246057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4540A64A-73AE-4C40-9A56-FBE29F09F72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36695548"/>
      </p:ext>
    </p:extLst>
  </p:cSld>
  <p:clrMapOvr>
    <a:masterClrMapping/>
  </p:clrMapOvr>
</p:sld>
</file>

<file path=ppt/theme/theme1.xml><?xml version="1.0" encoding="utf-8"?>
<a:theme xmlns:a="http://schemas.openxmlformats.org/drawingml/2006/main" name="Murdoch WETLANDS Theme">
  <a:themeElements>
    <a:clrScheme name="WETLANDS">
      <a:dk1>
        <a:srgbClr val="0B1213"/>
      </a:dk1>
      <a:lt1>
        <a:srgbClr val="FFFFFF"/>
      </a:lt1>
      <a:dk2>
        <a:srgbClr val="E12744"/>
      </a:dk2>
      <a:lt2>
        <a:srgbClr val="E12744"/>
      </a:lt2>
      <a:accent1>
        <a:srgbClr val="2C3FA0"/>
      </a:accent1>
      <a:accent2>
        <a:srgbClr val="4993F7"/>
      </a:accent2>
      <a:accent3>
        <a:srgbClr val="008083"/>
      </a:accent3>
      <a:accent4>
        <a:srgbClr val="03ACA7"/>
      </a:accent4>
      <a:accent5>
        <a:srgbClr val="6D7F58"/>
      </a:accent5>
      <a:accent6>
        <a:srgbClr val="BAB727"/>
      </a:accent6>
      <a:hlink>
        <a:srgbClr val="006472"/>
      </a:hlink>
      <a:folHlink>
        <a:srgbClr val="AC1D43"/>
      </a:folHlink>
    </a:clrScheme>
    <a:fontScheme name="Murdoch University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U Powerpoint Template - Wetlands_130623  -  Read-Only" id="{0F33C442-70E9-4BA5-82A9-E3EAE9371204}" vid="{2F3985BD-BCFF-4B98-8F81-696552C253E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2706BDA9A65D840BED7B85815A415B7" ma:contentTypeVersion="2" ma:contentTypeDescription="Create a new document." ma:contentTypeScope="" ma:versionID="b7b5776bdb464121c76210a9db1ba17a">
  <xsd:schema xmlns:xsd="http://www.w3.org/2001/XMLSchema" xmlns:xs="http://www.w3.org/2001/XMLSchema" xmlns:p="http://schemas.microsoft.com/office/2006/metadata/properties" xmlns:ns2="f9aaf441-acc2-4cbd-9643-f3412a09dcce" targetNamespace="http://schemas.microsoft.com/office/2006/metadata/properties" ma:root="true" ma:fieldsID="d52b4d2634f54e4b594cf6276aee22bd" ns2:_="">
    <xsd:import namespace="f9aaf441-acc2-4cbd-9643-f3412a09dcc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9aaf441-acc2-4cbd-9643-f3412a09dcc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2D4D4F0-4D60-4D04-AF52-6C908069E73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9aaf441-acc2-4cbd-9643-f3412a09dcc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3CA5B8C-643B-4F1E-ADD6-8EC24B3EE718}">
  <ds:schemaRefs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purl.org/dc/dcmitype/"/>
    <ds:schemaRef ds:uri="http://www.w3.org/XML/1998/namespace"/>
    <ds:schemaRef ds:uri="http://schemas.microsoft.com/office/2006/metadata/properties"/>
    <ds:schemaRef ds:uri="http://purl.org/dc/elements/1.1/"/>
    <ds:schemaRef ds:uri="http://schemas.openxmlformats.org/package/2006/metadata/core-properties"/>
    <ds:schemaRef ds:uri="f9aaf441-acc2-4cbd-9643-f3412a09dcce"/>
  </ds:schemaRefs>
</ds:datastoreItem>
</file>

<file path=customXml/itemProps3.xml><?xml version="1.0" encoding="utf-8"?>
<ds:datastoreItem xmlns:ds="http://schemas.openxmlformats.org/officeDocument/2006/customXml" ds:itemID="{76A2C56C-EF6D-4CC5-97D6-6426C281B17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MU Powerpoint Template - Wetlands_130623</Template>
  <TotalTime>3</TotalTime>
  <Words>221</Words>
  <Application>Microsoft Office PowerPoint</Application>
  <PresentationFormat>Widescreen</PresentationFormat>
  <Paragraphs>27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Times New Roman</vt:lpstr>
      <vt:lpstr>Murdoch WETLANDS Theme</vt:lpstr>
      <vt:lpstr>ICT302 – Final Presentation </vt:lpstr>
      <vt:lpstr>PowerPoint Presentation</vt:lpstr>
      <vt:lpstr>PowerPoint Presentation</vt:lpstr>
      <vt:lpstr>What to include –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Umera Imtinan</dc:creator>
  <cp:lastModifiedBy>Umera Imtinan</cp:lastModifiedBy>
  <cp:revision>1</cp:revision>
  <dcterms:created xsi:type="dcterms:W3CDTF">2023-10-04T03:52:47Z</dcterms:created>
  <dcterms:modified xsi:type="dcterms:W3CDTF">2023-10-04T03:56:42Z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0x010100E2706BDA9A65D840BED7B85815A415B7</vt:lpwstr>
  </property>
</Properties>
</file>

<file path=docProps/thumbnail.jpeg>
</file>